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drawings/drawing1.xml" ContentType="application/vnd.openxmlformats-officedocument.drawingml.chartshapes+xml"/>
  <Override PartName="/ppt/drawings/drawing2.xml" ContentType="application/vnd.openxmlformats-officedocument.drawingml.chartshap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slides/slide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2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2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7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2" r:id="rId1"/>
    <p:sldMasterId id="2147483854" r:id="rId2"/>
  </p:sldMasterIdLst>
  <p:notesMasterIdLst>
    <p:notesMasterId r:id="rId15"/>
  </p:notesMasterIdLst>
  <p:sldIdLst>
    <p:sldId id="256" r:id="rId3"/>
    <p:sldId id="257" r:id="rId4"/>
    <p:sldId id="258" r:id="rId5"/>
    <p:sldId id="260" r:id="rId6"/>
    <p:sldId id="272" r:id="rId7"/>
    <p:sldId id="261" r:id="rId8"/>
    <p:sldId id="263" r:id="rId9"/>
    <p:sldId id="265" r:id="rId10"/>
    <p:sldId id="268" r:id="rId11"/>
    <p:sldId id="271" r:id="rId12"/>
    <p:sldId id="267" r:id="rId13"/>
    <p:sldId id="275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822" autoAdjust="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customXml" Target="../customXml/item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1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Microsoft_Excel2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6.xlsx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_Microsoft_Excel7.xlsx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_Microsoft_Excel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Microsoft_Excel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  <c:spPr>
        <a:noFill/>
        <a:ln w="9525">
          <a:noFill/>
        </a:ln>
      </c:spPr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34649935651200997"/>
          <c:y val="3.5555363401497411E-2"/>
          <c:w val="0.58608421694225621"/>
          <c:h val="0.96444469330048432"/>
        </c:manualLayout>
      </c:layout>
      <c:bar3DChart>
        <c:barDir val="bar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Стовпець1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0"/>
                  <c:y val="-7.8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4.804771175610234E-3"/>
                  <c:y val="-8.12500000000000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-6.87500000000000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3"/>
              <c:layout>
                <c:manualLayout>
                  <c:x val="1.6015903918700767E-3"/>
                  <c:y val="-7.18749999999999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4"/>
              <c:layout>
                <c:manualLayout>
                  <c:x val="-3.2031807837401608E-3"/>
                  <c:y val="-7.500000000000009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2014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7765737548019581E-2"/>
                  <c:y val="-8.1393370839403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130382556882059E-2"/>
                  <c:y val="-8.69253489204588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9416802822112469E-2"/>
                  <c:y val="-9.41800224459959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9.1990288540824711E-3"/>
                  <c:y val="-8.139259879184851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9059334895511098E-2"/>
                  <c:y val="-8.4805048985130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70125</c:v>
                </c:pt>
                <c:pt idx="1">
                  <c:v>3695</c:v>
                </c:pt>
                <c:pt idx="2">
                  <c:v>52737</c:v>
                </c:pt>
                <c:pt idx="3">
                  <c:v>13693</c:v>
                </c:pt>
                <c:pt idx="4">
                  <c:v>874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2015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8.0079519593503727E-3"/>
                  <c:y val="-7.8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6.3444021000724812E-2"/>
                  <c:y val="-8.69253489204588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3731964300358452E-3"/>
                  <c:y val="-7.72639211624067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2.1321535119951589E-3"/>
                  <c:y val="-8.254140555374982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2.4238005155390364E-2"/>
                  <c:y val="-8.4805048985130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0">
                  <c:v>72102</c:v>
                </c:pt>
                <c:pt idx="1">
                  <c:v>1890</c:v>
                </c:pt>
                <c:pt idx="2">
                  <c:v>56454</c:v>
                </c:pt>
                <c:pt idx="3">
                  <c:v>13758</c:v>
                </c:pt>
                <c:pt idx="4">
                  <c:v>957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2016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4.9735681764207645E-2"/>
                  <c:y val="-8.1393370839403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5463072910349411E-4"/>
                  <c:y val="-8.69253489204588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5.1582443948633518E-2"/>
                  <c:y val="-7.72639458166732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9308614027595302E-2"/>
                  <c:y val="-9.773427204022058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6.5366717663378884E-2"/>
                  <c:y val="-8.80731262856200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Лист1!$E$2:$E$6</c:f>
              <c:numCache>
                <c:formatCode>General</c:formatCode>
                <c:ptCount val="5"/>
                <c:pt idx="0">
                  <c:v>73994</c:v>
                </c:pt>
                <c:pt idx="1">
                  <c:v>1890</c:v>
                </c:pt>
                <c:pt idx="2">
                  <c:v>57679</c:v>
                </c:pt>
                <c:pt idx="3">
                  <c:v>14425</c:v>
                </c:pt>
                <c:pt idx="4">
                  <c:v>1018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5.6434606144679017E-2"/>
                  <c:y val="-8.1393370839403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1153047214937385E-2"/>
                  <c:y val="-8.80738983331750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5.6434606144679135E-2"/>
                  <c:y val="-9.331841737456993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5.6401607772428836E-2"/>
                  <c:y val="-9.85961344608315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6.2742136704484294E-2"/>
                  <c:y val="-8.45175899454702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Лист1!$F$2:$F$6</c:f>
              <c:numCache>
                <c:formatCode>General</c:formatCode>
                <c:ptCount val="5"/>
                <c:pt idx="0">
                  <c:v>75537</c:v>
                </c:pt>
                <c:pt idx="1">
                  <c:v>1890</c:v>
                </c:pt>
                <c:pt idx="2">
                  <c:v>59106</c:v>
                </c:pt>
                <c:pt idx="3">
                  <c:v>14541</c:v>
                </c:pt>
                <c:pt idx="4">
                  <c:v>1108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0290272565585143E-2"/>
                  <c:y val="-7.51716969425115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872948236823244E-2"/>
                  <c:y val="-8.49767008915347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0290272565585143E-2"/>
                  <c:y val="-9.47817048405580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0290272565585028E-2"/>
                  <c:y val="-9.15133701908836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872948236823244E-2"/>
                  <c:y val="-9.80500394902324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 справ</c:v>
                </c:pt>
                <c:pt idx="1">
                  <c:v>Справ тимчасового терміну збер.</c:v>
                </c:pt>
                <c:pt idx="2">
                  <c:v>Справ з особового складу</c:v>
                </c:pt>
                <c:pt idx="3">
                  <c:v>Справ  НАФ</c:v>
                </c:pt>
                <c:pt idx="4">
                  <c:v>Всього фондів</c:v>
                </c:pt>
              </c:strCache>
            </c:strRef>
          </c:cat>
          <c:val>
            <c:numRef>
              <c:f>Лист1!$G$2:$G$6</c:f>
              <c:numCache>
                <c:formatCode>General</c:formatCode>
                <c:ptCount val="5"/>
                <c:pt idx="0">
                  <c:v>78551</c:v>
                </c:pt>
                <c:pt idx="1">
                  <c:v>1890</c:v>
                </c:pt>
                <c:pt idx="2">
                  <c:v>61556</c:v>
                </c:pt>
                <c:pt idx="3">
                  <c:v>15105</c:v>
                </c:pt>
                <c:pt idx="4">
                  <c:v>1185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664041424"/>
        <c:axId val="1664045776"/>
        <c:axId val="0"/>
      </c:bar3DChart>
      <c:catAx>
        <c:axId val="166404142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4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1664045776"/>
        <c:crosses val="autoZero"/>
        <c:auto val="1"/>
        <c:lblAlgn val="ctr"/>
        <c:lblOffset val="100"/>
        <c:noMultiLvlLbl val="0"/>
      </c:catAx>
      <c:valAx>
        <c:axId val="1664045776"/>
        <c:scaling>
          <c:orientation val="minMax"/>
        </c:scaling>
        <c:delete val="1"/>
        <c:axPos val="b"/>
        <c:numFmt formatCode="0%" sourceLinked="1"/>
        <c:majorTickMark val="out"/>
        <c:minorTickMark val="none"/>
        <c:tickLblPos val="none"/>
        <c:crossAx val="1664041424"/>
        <c:crosses val="autoZero"/>
        <c:crossBetween val="between"/>
      </c:valAx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3062330586670311"/>
          <c:y val="0.89612022942165148"/>
          <c:w val="0.63047800490211026"/>
          <c:h val="0.10387977057834855"/>
        </c:manualLayout>
      </c:layout>
      <c:overlay val="0"/>
      <c:txPr>
        <a:bodyPr/>
        <a:lstStyle/>
        <a:p>
          <a:pPr>
            <a:defRPr sz="1600" b="1" i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5254211280713799"/>
          <c:y val="0.175908559179699"/>
          <c:w val="0.64167530621172353"/>
          <c:h val="0.82409144082030106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Аркуш1!$B$1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0.10629833770778653"/>
                  <c:y val="3.94002343555118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0.1526169072615923"/>
                  <c:y val="2.274422611051874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770555555555556"/>
                  <c:y val="2.190972287350459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0.38335312773403329"/>
                  <c:y val="3.14802684261633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0.48958267716535431"/>
                  <c:y val="3.2510456991070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4.4444444444444495E-2"/>
                  <c:y val="3.00069472800280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5">
                <a:fgClr>
                  <a:schemeClr val="accent1"/>
                </a:fgClr>
                <a:bgClr>
                  <a:schemeClr val="bg1"/>
                </a:bgClr>
              </a:patt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400" b="0" i="1" u="none" strike="noStrike" kern="1200" baseline="0">
                    <a:solidFill>
                      <a:srgbClr val="FF0000"/>
                    </a:solidFill>
                    <a:latin typeface="+mn-lt"/>
                    <a:ea typeface="+mn-ea"/>
                    <a:cs typeface="+mn-cs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upArrowCallout">
                    <a:avLst/>
                  </a:prstGeom>
                  <a:noFill/>
                  <a:ln>
                    <a:noFill/>
                  </a:ln>
                </c15:spPr>
                <c15:showLeaderLines val="0"/>
              </c:ext>
            </c:extLst>
          </c:dLbls>
          <c:cat>
            <c:strRef>
              <c:f>Аркуш1!$A$2:$A$7</c:f>
              <c:strCache>
                <c:ptCount val="6"/>
                <c:pt idx="0">
                  <c:v>Надано консультацій</c:v>
                </c:pt>
                <c:pt idx="1">
                  <c:v>Схвалено документи діючих</c:v>
                </c:pt>
                <c:pt idx="2">
                  <c:v>Схвалено документи ліквідованих</c:v>
                </c:pt>
                <c:pt idx="3">
                  <c:v>Розглянуто  ЕК відділу</c:v>
                </c:pt>
                <c:pt idx="4">
                  <c:v>Звернулося суб"єктів господарювання</c:v>
                </c:pt>
                <c:pt idx="5">
                  <c:v>Засідань ЕК відділу</c:v>
                </c:pt>
              </c:strCache>
            </c:strRef>
          </c:cat>
          <c:val>
            <c:numRef>
              <c:f>Аркуш1!$B$2:$B$7</c:f>
              <c:numCache>
                <c:formatCode>General</c:formatCode>
                <c:ptCount val="6"/>
                <c:pt idx="0">
                  <c:v>41</c:v>
                </c:pt>
                <c:pt idx="1">
                  <c:v>58</c:v>
                </c:pt>
                <c:pt idx="2">
                  <c:v>67</c:v>
                </c:pt>
                <c:pt idx="3">
                  <c:v>148</c:v>
                </c:pt>
                <c:pt idx="4">
                  <c:v>189</c:v>
                </c:pt>
                <c:pt idx="5">
                  <c:v>16</c:v>
                </c:pt>
              </c:numCache>
            </c:numRef>
          </c:val>
        </c:ser>
        <c:ser>
          <c:idx val="1"/>
          <c:order val="1"/>
          <c:tx>
            <c:strRef>
              <c:f>Аркуш1!$C$1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5.5555555555555558E-3"/>
                  <c:y val="-4.581020579243083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4.1666666666666666E-3"/>
                  <c:y val="-2.290510289621583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5.5555555555555558E-3"/>
                  <c:y val="-9.162041158485997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4.1666666666667681E-3"/>
                  <c:y val="-6.871530868864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5.5555555555555558E-3"/>
                  <c:y val="-2.0996101772771067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9.1056430446194731E-3"/>
                  <c:y val="2.29051028962148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pattFill prst="pct10">
                <a:fgClr>
                  <a:schemeClr val="accent1"/>
                </a:fgClr>
                <a:bgClr>
                  <a:schemeClr val="bg1"/>
                </a:bgClr>
              </a:patt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FF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leftArrow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Аркуш1!$A$2:$A$7</c:f>
              <c:strCache>
                <c:ptCount val="6"/>
                <c:pt idx="0">
                  <c:v>Надано консультацій</c:v>
                </c:pt>
                <c:pt idx="1">
                  <c:v>Схвалено документи діючих</c:v>
                </c:pt>
                <c:pt idx="2">
                  <c:v>Схвалено документи ліквідованих</c:v>
                </c:pt>
                <c:pt idx="3">
                  <c:v>Розглянуто  ЕК відділу</c:v>
                </c:pt>
                <c:pt idx="4">
                  <c:v>Звернулося суб"єктів господарювання</c:v>
                </c:pt>
                <c:pt idx="5">
                  <c:v>Засідань ЕК відділу</c:v>
                </c:pt>
              </c:strCache>
            </c:strRef>
          </c:cat>
          <c:val>
            <c:numRef>
              <c:f>Аркуш1!$C$2:$C$7</c:f>
              <c:numCache>
                <c:formatCode>General</c:formatCode>
                <c:ptCount val="6"/>
                <c:pt idx="0">
                  <c:v>53</c:v>
                </c:pt>
                <c:pt idx="1">
                  <c:v>67</c:v>
                </c:pt>
                <c:pt idx="2">
                  <c:v>77</c:v>
                </c:pt>
                <c:pt idx="3">
                  <c:v>144</c:v>
                </c:pt>
                <c:pt idx="4">
                  <c:v>197</c:v>
                </c:pt>
                <c:pt idx="5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64051760"/>
        <c:axId val="1664046320"/>
      </c:barChart>
      <c:catAx>
        <c:axId val="16640517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1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uk-UA"/>
          </a:p>
        </c:txPr>
        <c:crossAx val="1664046320"/>
        <c:crosses val="autoZero"/>
        <c:auto val="0"/>
        <c:lblAlgn val="ctr"/>
        <c:lblOffset val="100"/>
        <c:noMultiLvlLbl val="0"/>
      </c:catAx>
      <c:valAx>
        <c:axId val="1664046320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664051760"/>
        <c:crosses val="autoZero"/>
        <c:crossBetween val="between"/>
      </c:valAx>
      <c:spPr>
        <a:solidFill>
          <a:schemeClr val="accent3">
            <a:lumMod val="20000"/>
            <a:lumOff val="80000"/>
          </a:schemeClr>
        </a:soli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77781438738861852"/>
          <c:y val="0.82491456887931991"/>
          <c:w val="0.17287062554680663"/>
          <c:h val="0.1166789548636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+mn-cs"/>
            </a:defRPr>
          </a:pPr>
          <a:endParaRPr lang="uk-UA"/>
        </a:p>
      </c:txPr>
    </c:legend>
    <c:plotVisOnly val="1"/>
    <c:dispBlanksAs val="gap"/>
    <c:showDLblsOverMax val="0"/>
  </c:chart>
  <c:spPr>
    <a:solidFill>
      <a:schemeClr val="accent3">
        <a:lumMod val="20000"/>
        <a:lumOff val="80000"/>
      </a:schemeClr>
    </a:solidFill>
    <a:ln>
      <a:noFill/>
    </a:ln>
    <a:effectLst/>
  </c:spPr>
  <c:txPr>
    <a:bodyPr/>
    <a:lstStyle/>
    <a:p>
      <a:pPr>
        <a:defRPr/>
      </a:pPr>
      <a:endParaRPr lang="uk-UA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  <c:spPr>
        <a:solidFill>
          <a:schemeClr val="accent1">
            <a:lumMod val="60000"/>
            <a:lumOff val="40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</c:backWall>
    <c:plotArea>
      <c:layout>
        <c:manualLayout>
          <c:layoutTarget val="inner"/>
          <c:xMode val="edge"/>
          <c:yMode val="edge"/>
          <c:x val="0.39373156909954615"/>
          <c:y val="4.5555236708754365E-3"/>
          <c:w val="0.60164816577545099"/>
          <c:h val="0.87544531621826005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</c:spPr>
          <c:invertIfNegative val="0"/>
          <c:dLbls>
            <c:dLbl>
              <c:idx val="0"/>
              <c:layout>
                <c:manualLayout>
                  <c:x val="3.3917171596317738E-3"/>
                  <c:y val="-6.7147200939850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1.2436152588487478E-16"/>
                  <c:y val="-6.71472009398485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3566868638527406E-2"/>
                  <c:y val="-1.3429440187969864E-2"/>
                </c:manualLayout>
              </c:layout>
              <c:tx>
                <c:rich>
                  <a:bodyPr/>
                  <a:lstStyle/>
                  <a:p>
                    <a:fld id="{32003EF7-3A12-44C9-9BFC-21E11E6FD74B}" type="VALUE">
                      <a:rPr lang="en-US" b="1"/>
                      <a:pPr/>
                      <a:t>[ЗНАЧЕННЯ]</a:t>
                    </a:fld>
                    <a:endParaRPr lang="uk-UA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  <c15:dlblFieldTable/>
                  <c15:showDataLabelsRange val="0"/>
                </c:ext>
              </c:extLst>
            </c:dLbl>
            <c:dLbl>
              <c:idx val="3"/>
              <c:layout>
                <c:manualLayout>
                  <c:x val="1.3566868638527343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6958585798159179E-2"/>
                  <c:y val="-8.95296012531324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8.4792928990795893E-2"/>
                  <c:y val="-8.952960125313243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Інші (+ деп.)</c:v>
                </c:pt>
                <c:pt idx="1">
                  <c:v>ТОВ</c:v>
                </c:pt>
                <c:pt idx="2">
                  <c:v>Громадські організації</c:v>
                </c:pt>
                <c:pt idx="3">
                  <c:v>Профспілкові організації</c:v>
                </c:pt>
                <c:pt idx="4">
                  <c:v>Приватні підприємства</c:v>
                </c:pt>
                <c:pt idx="5">
                  <c:v>ОСББ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5</c:v>
                </c:pt>
                <c:pt idx="1">
                  <c:v>46</c:v>
                </c:pt>
                <c:pt idx="2">
                  <c:v>11</c:v>
                </c:pt>
                <c:pt idx="3">
                  <c:v>4</c:v>
                </c:pt>
                <c:pt idx="4">
                  <c:v>20</c:v>
                </c:pt>
                <c:pt idx="5">
                  <c:v>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3.0525454436686521E-2"/>
                  <c:y val="-4.47648006265662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2.7133737277054686E-2"/>
                  <c:y val="-4.47648006265662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1.0175151478895569E-2"/>
                  <c:y val="-2.23824003132831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3.3917171596318978E-3"/>
                  <c:y val="-3.35736004699247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6.7834343192636716E-3"/>
                  <c:y val="-4.47648006265662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3.3917171596318358E-3"/>
                  <c:y val="-2.014416028195479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Лист1!$A$2:$A$7</c:f>
              <c:strCache>
                <c:ptCount val="6"/>
                <c:pt idx="0">
                  <c:v>Інші (+ деп.)</c:v>
                </c:pt>
                <c:pt idx="1">
                  <c:v>ТОВ</c:v>
                </c:pt>
                <c:pt idx="2">
                  <c:v>Громадські організації</c:v>
                </c:pt>
                <c:pt idx="3">
                  <c:v>Профспілкові організації</c:v>
                </c:pt>
                <c:pt idx="4">
                  <c:v>Приватні підприємства</c:v>
                </c:pt>
                <c:pt idx="5">
                  <c:v>ОСББ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19</c:v>
                </c:pt>
                <c:pt idx="1">
                  <c:v>29</c:v>
                </c:pt>
                <c:pt idx="2">
                  <c:v>4</c:v>
                </c:pt>
                <c:pt idx="3">
                  <c:v>2</c:v>
                </c:pt>
                <c:pt idx="4">
                  <c:v>20</c:v>
                </c:pt>
                <c:pt idx="5">
                  <c:v>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521929216"/>
        <c:axId val="1521930304"/>
        <c:axId val="0"/>
      </c:bar3DChart>
      <c:catAx>
        <c:axId val="152192921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600" b="1" i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1521930304"/>
        <c:crosses val="autoZero"/>
        <c:auto val="1"/>
        <c:lblAlgn val="ctr"/>
        <c:lblOffset val="100"/>
        <c:noMultiLvlLbl val="0"/>
      </c:catAx>
      <c:valAx>
        <c:axId val="1521930304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521929216"/>
        <c:crosses val="autoZero"/>
        <c:crossBetween val="between"/>
      </c:valAx>
    </c:plotArea>
    <c:legend>
      <c:legendPos val="r"/>
      <c:legendEntry>
        <c:idx val="1"/>
        <c:txPr>
          <a:bodyPr/>
          <a:lstStyle/>
          <a:p>
            <a:pPr>
              <a:defRPr sz="1600" b="1" i="1" baseline="0">
                <a:solidFill>
                  <a:schemeClr val="accent4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.43982806769506527"/>
          <c:y val="0.84402516699121022"/>
          <c:w val="0.18297619708921231"/>
          <c:h val="0.10538832495226998"/>
        </c:manualLayout>
      </c:layout>
      <c:overlay val="0"/>
      <c:txPr>
        <a:bodyPr/>
        <a:lstStyle/>
        <a:p>
          <a:pPr>
            <a:defRPr sz="1600" b="1" i="1"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30"/>
      <c:rAngAx val="0"/>
      <c:perspective val="2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0.11455595268831922"/>
                  <c:y val="-1.549275495634576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5329039617617929E-2"/>
                  <c:y val="0.1404386773488526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8.7381685956436833E-2"/>
                  <c:y val="0.1855796807824127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Звернення громадян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4691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6.2551002526925761E-2"/>
                  <c:y val="-4.50772498030259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6.6289554863503838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6.3276393278799067E-2"/>
                  <c:y val="-1.00313340963466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 baseline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</c:f>
              <c:strCache>
                <c:ptCount val="1"/>
                <c:pt idx="0">
                  <c:v>Звернення громадян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4735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664042512"/>
        <c:axId val="1664040336"/>
        <c:axId val="1663519520"/>
      </c:bar3DChart>
      <c:catAx>
        <c:axId val="166404251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1664040336"/>
        <c:crosses val="autoZero"/>
        <c:auto val="1"/>
        <c:lblAlgn val="ctr"/>
        <c:lblOffset val="100"/>
        <c:noMultiLvlLbl val="0"/>
      </c:catAx>
      <c:valAx>
        <c:axId val="16640403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664042512"/>
        <c:crosses val="autoZero"/>
        <c:crossBetween val="between"/>
      </c:valAx>
      <c:serAx>
        <c:axId val="1663519520"/>
        <c:scaling>
          <c:orientation val="minMax"/>
        </c:scaling>
        <c:delete val="1"/>
        <c:axPos val="b"/>
        <c:majorTickMark val="out"/>
        <c:minorTickMark val="none"/>
        <c:tickLblPos val="none"/>
        <c:crossAx val="1664040336"/>
        <c:crosses val="autoZero"/>
      </c:serAx>
    </c:plotArea>
    <c:legend>
      <c:legendPos val="r"/>
      <c:legendEntry>
        <c:idx val="0"/>
        <c:txPr>
          <a:bodyPr/>
          <a:lstStyle/>
          <a:p>
            <a:pPr>
              <a:defRPr sz="120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1"/>
        <c:txPr>
          <a:bodyPr/>
          <a:lstStyle/>
          <a:p>
            <a:pPr>
              <a:defRPr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.17612941758354567"/>
          <c:y val="0.7717769254458412"/>
          <c:w val="0.50686401987530239"/>
          <c:h val="0.16921366379637887"/>
        </c:manualLayout>
      </c:layout>
      <c:overlay val="0"/>
      <c:txPr>
        <a:bodyPr/>
        <a:lstStyle/>
        <a:p>
          <a:pPr>
            <a:defRPr sz="1200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3.1893654334732673E-2"/>
          <c:w val="0.98230183615762723"/>
          <c:h val="0.75542882734315908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4"/>
                <c:pt idx="0">
                  <c:v>до 5 діб</c:v>
                </c:pt>
                <c:pt idx="1">
                  <c:v>до 10 діб</c:v>
                </c:pt>
                <c:pt idx="2">
                  <c:v>до 15 діб</c:v>
                </c:pt>
                <c:pt idx="3">
                  <c:v>до 30 діб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499</c:v>
                </c:pt>
                <c:pt idx="1">
                  <c:v>1118</c:v>
                </c:pt>
                <c:pt idx="2">
                  <c:v>3049</c:v>
                </c:pt>
                <c:pt idx="3">
                  <c:v>69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664052848"/>
        <c:axId val="1664043056"/>
        <c:axId val="1663515152"/>
      </c:bar3DChart>
      <c:catAx>
        <c:axId val="166405284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>
            <a:solidFill>
              <a:schemeClr val="tx1"/>
            </a:solidFill>
          </a:ln>
        </c:spPr>
        <c:txPr>
          <a:bodyPr/>
          <a:lstStyle/>
          <a:p>
            <a:pPr>
              <a:defRPr sz="1200" b="0" i="0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1664043056"/>
        <c:crosses val="autoZero"/>
        <c:auto val="1"/>
        <c:lblAlgn val="ctr"/>
        <c:lblOffset val="100"/>
        <c:noMultiLvlLbl val="0"/>
      </c:catAx>
      <c:valAx>
        <c:axId val="166404305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664052848"/>
        <c:crosses val="autoZero"/>
        <c:crossBetween val="between"/>
      </c:valAx>
      <c:serAx>
        <c:axId val="1663515152"/>
        <c:scaling>
          <c:orientation val="minMax"/>
        </c:scaling>
        <c:delete val="1"/>
        <c:axPos val="b"/>
        <c:majorTickMark val="out"/>
        <c:minorTickMark val="none"/>
        <c:tickLblPos val="none"/>
        <c:crossAx val="1664043056"/>
        <c:crosses val="autoZero"/>
      </c:serAx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3296369847794693"/>
          <c:y val="0.20061211836677645"/>
          <c:w val="0.76703630152205315"/>
          <c:h val="0.799387881633223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  <a:ln>
              <a:solidFill>
                <a:srgbClr val="FF0000"/>
              </a:solidFill>
            </a:ln>
          </c:spPr>
          <c:invertIfNegative val="0"/>
          <c:dLbls>
            <c:dLbl>
              <c:idx val="0"/>
              <c:layout>
                <c:manualLayout>
                  <c:x val="-2.6909047142910049E-3"/>
                  <c:y val="3.08063751648036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-7.6495898603858831E-2"/>
                  <c:y val="6.005796292871819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0.12345850461059893"/>
                  <c:y val="5.3278685937994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0.11686201533162982"/>
                  <c:y val="6.43266069660281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 i="0" baseline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Відмовлено </c:v>
                </c:pt>
                <c:pt idx="1">
                  <c:v>Роз"снено</c:v>
                </c:pt>
                <c:pt idx="2">
                  <c:v>Позитивно</c:v>
                </c:pt>
                <c:pt idx="3">
                  <c:v>Всього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27</c:v>
                </c:pt>
                <c:pt idx="1">
                  <c:v>615</c:v>
                </c:pt>
                <c:pt idx="2">
                  <c:v>4049</c:v>
                </c:pt>
                <c:pt idx="3">
                  <c:v>4691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invertIfNegative val="0"/>
          <c:dLbls>
            <c:dLbl>
              <c:idx val="3"/>
              <c:layout>
                <c:manualLayout>
                  <c:x val="-8.8184646150429886E-3"/>
                  <c:y val="-5.18662182281545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6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Відмовлено </c:v>
                </c:pt>
                <c:pt idx="1">
                  <c:v>Роз"снено</c:v>
                </c:pt>
                <c:pt idx="2">
                  <c:v>Позитивно</c:v>
                </c:pt>
                <c:pt idx="3">
                  <c:v>Всього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  <c:pt idx="0">
                  <c:v>33</c:v>
                </c:pt>
                <c:pt idx="1">
                  <c:v>535</c:v>
                </c:pt>
                <c:pt idx="2">
                  <c:v>4167</c:v>
                </c:pt>
                <c:pt idx="3">
                  <c:v>4735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64048496"/>
        <c:axId val="1664044688"/>
      </c:barChart>
      <c:catAx>
        <c:axId val="166404849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 b="1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1664044688"/>
        <c:crosses val="autoZero"/>
        <c:auto val="1"/>
        <c:lblAlgn val="ctr"/>
        <c:lblOffset val="100"/>
        <c:noMultiLvlLbl val="0"/>
      </c:catAx>
      <c:valAx>
        <c:axId val="16640446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664048496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30"/>
      <c:rAngAx val="0"/>
      <c:perspective val="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solidFill>
          <a:schemeClr val="accent3">
            <a:lumMod val="20000"/>
            <a:lumOff val="80000"/>
          </a:schemeClr>
        </a:solidFill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0"/>
          <c:y val="4.9481787142752594E-2"/>
          <c:w val="0.98198005136049304"/>
          <c:h val="0.67563077229361623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6958585798159179E-2"/>
                  <c:y val="-9.066717116641174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6830576517139092E-2"/>
                  <c:y val="1.694476620184826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5032966422534249E-2"/>
                  <c:y val="-1.20151849663835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2741597087503097E-2"/>
                  <c:y val="4.692204586545205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1.0175151478895507E-2"/>
                  <c:y val="6.505191052506561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0" i="0" baseline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</c:v>
                </c:pt>
                <c:pt idx="1">
                  <c:v>Позитивно</c:v>
                </c:pt>
                <c:pt idx="2">
                  <c:v>Роз"яснено </c:v>
                </c:pt>
                <c:pt idx="3">
                  <c:v>Відмовлено</c:v>
                </c:pt>
                <c:pt idx="4">
                  <c:v>До відома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732</c:v>
                </c:pt>
                <c:pt idx="1">
                  <c:v>490</c:v>
                </c:pt>
                <c:pt idx="2">
                  <c:v>154</c:v>
                </c:pt>
                <c:pt idx="3">
                  <c:v>51</c:v>
                </c:pt>
                <c:pt idx="4">
                  <c:v>31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6958585798159148E-2"/>
                  <c:y val="1.112636112305922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1.6958585798159117E-2"/>
                  <c:y val="1.50700261114313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3.0525454436686458E-2"/>
                  <c:y val="8.863965332300537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2.7133737277054561E-2"/>
                  <c:y val="2.13813893137672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5.7659191713741086E-2"/>
                  <c:y val="2.26667927916029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Всього</c:v>
                </c:pt>
                <c:pt idx="1">
                  <c:v>Позитивно</c:v>
                </c:pt>
                <c:pt idx="2">
                  <c:v>Роз"яснено </c:v>
                </c:pt>
                <c:pt idx="3">
                  <c:v>Відмовлено</c:v>
                </c:pt>
                <c:pt idx="4">
                  <c:v>До відома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684</c:v>
                </c:pt>
                <c:pt idx="1">
                  <c:v>472</c:v>
                </c:pt>
                <c:pt idx="2">
                  <c:v>132</c:v>
                </c:pt>
                <c:pt idx="3">
                  <c:v>46</c:v>
                </c:pt>
                <c:pt idx="4">
                  <c:v>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664040880"/>
        <c:axId val="1664049040"/>
        <c:axId val="1723173536"/>
      </c:bar3DChart>
      <c:catAx>
        <c:axId val="16640408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 b="1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1664049040"/>
        <c:crosses val="autoZero"/>
        <c:auto val="1"/>
        <c:lblAlgn val="ctr"/>
        <c:lblOffset val="100"/>
        <c:noMultiLvlLbl val="0"/>
      </c:catAx>
      <c:valAx>
        <c:axId val="166404904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664040880"/>
        <c:crosses val="autoZero"/>
        <c:crossBetween val="between"/>
      </c:valAx>
      <c:serAx>
        <c:axId val="1723173536"/>
        <c:scaling>
          <c:orientation val="minMax"/>
        </c:scaling>
        <c:delete val="1"/>
        <c:axPos val="b"/>
        <c:majorTickMark val="out"/>
        <c:minorTickMark val="none"/>
        <c:tickLblPos val="none"/>
        <c:crossAx val="1664049040"/>
        <c:crosses val="autoZero"/>
      </c:serAx>
      <c:spPr>
        <a:solidFill>
          <a:schemeClr val="accent3">
            <a:lumMod val="20000"/>
            <a:lumOff val="80000"/>
          </a:schemeClr>
        </a:solidFill>
      </c:spPr>
    </c:plotArea>
    <c:legend>
      <c:legendPos val="r"/>
      <c:legendEntry>
        <c:idx val="1"/>
        <c:txPr>
          <a:bodyPr/>
          <a:lstStyle/>
          <a:p>
            <a:pPr>
              <a:defRPr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.78755725859519887"/>
          <c:y val="0.7812556867493492"/>
          <c:w val="0.19319568124909209"/>
          <c:h val="0.17369188510970193"/>
        </c:manualLayout>
      </c:layout>
      <c:overlay val="0"/>
      <c:txPr>
        <a:bodyPr/>
        <a:lstStyle/>
        <a:p>
          <a:pPr>
            <a:defRPr sz="1200"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spPr>
    <a:solidFill>
      <a:schemeClr val="accent3">
        <a:lumMod val="20000"/>
        <a:lumOff val="80000"/>
      </a:schemeClr>
    </a:solidFill>
  </c:spPr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0"/>
      <c:rotY val="8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1.7540786066505432E-2"/>
          <c:y val="0.25994236639332813"/>
          <c:w val="0.98170395597070415"/>
          <c:h val="0.61637176259788218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  <c:pt idx="0">
                  <c:v>744</c:v>
                </c:pt>
              </c:numCache>
            </c:numRef>
          </c:cat>
          <c:val>
            <c:numRef>
              <c:f>Лист1!$B$2</c:f>
              <c:numCache>
                <c:formatCode>General</c:formatCode>
                <c:ptCount val="1"/>
                <c:pt idx="0">
                  <c:v>684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2017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</c:f>
              <c:numCache>
                <c:formatCode>General</c:formatCode>
                <c:ptCount val="1"/>
                <c:pt idx="0">
                  <c:v>744</c:v>
                </c:pt>
              </c:numCache>
            </c:numRef>
          </c:cat>
          <c:val>
            <c:numRef>
              <c:f>Лист1!$C$2</c:f>
              <c:numCache>
                <c:formatCode>General</c:formatCode>
                <c:ptCount val="1"/>
                <c:pt idx="0">
                  <c:v>744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664053392"/>
        <c:axId val="1664050128"/>
        <c:axId val="1723166048"/>
      </c:bar3DChart>
      <c:catAx>
        <c:axId val="1664053392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one"/>
        <c:crossAx val="1664050128"/>
        <c:crosses val="autoZero"/>
        <c:auto val="1"/>
        <c:lblAlgn val="ctr"/>
        <c:lblOffset val="100"/>
        <c:noMultiLvlLbl val="0"/>
      </c:catAx>
      <c:valAx>
        <c:axId val="166405012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664053392"/>
        <c:crosses val="autoZero"/>
        <c:crossBetween val="between"/>
      </c:valAx>
      <c:serAx>
        <c:axId val="1723166048"/>
        <c:scaling>
          <c:orientation val="minMax"/>
        </c:scaling>
        <c:delete val="1"/>
        <c:axPos val="b"/>
        <c:majorTickMark val="out"/>
        <c:minorTickMark val="none"/>
        <c:tickLblPos val="none"/>
        <c:crossAx val="1664050128"/>
        <c:crosses val="autoZero"/>
      </c:serAx>
      <c:spPr>
        <a:solidFill>
          <a:schemeClr val="accent3">
            <a:lumMod val="20000"/>
            <a:lumOff val="80000"/>
          </a:schemeClr>
        </a:solidFill>
      </c:spPr>
    </c:plotArea>
    <c:legend>
      <c:legendPos val="r"/>
      <c:legendEntry>
        <c:idx val="0"/>
        <c:txPr>
          <a:bodyPr/>
          <a:lstStyle/>
          <a:p>
            <a:pPr>
              <a:defRPr sz="12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egendEntry>
        <c:idx val="1"/>
        <c:txPr>
          <a:bodyPr/>
          <a:lstStyle/>
          <a:p>
            <a:pPr>
              <a:defRPr sz="1200" b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</c:legendEntry>
      <c:layout>
        <c:manualLayout>
          <c:xMode val="edge"/>
          <c:yMode val="edge"/>
          <c:x val="0"/>
          <c:y val="0.86142756368180751"/>
          <c:w val="0.99799701742541425"/>
          <c:h val="7.7649527439712568E-2"/>
        </c:manualLayout>
      </c:layout>
      <c:overlay val="0"/>
      <c:txPr>
        <a:bodyPr/>
        <a:lstStyle/>
        <a:p>
          <a:pPr>
            <a:defRPr sz="1200" b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defRPr>
          </a:pPr>
          <a:endParaRPr lang="uk-UA"/>
        </a:p>
      </c:txPr>
    </c:legend>
    <c:plotVisOnly val="1"/>
    <c:dispBlanksAs val="gap"/>
    <c:showDLblsOverMax val="0"/>
  </c:chart>
  <c:spPr>
    <a:solidFill>
      <a:schemeClr val="accent3">
        <a:lumMod val="20000"/>
        <a:lumOff val="80000"/>
      </a:schemeClr>
    </a:solidFill>
  </c:spPr>
  <c:txPr>
    <a:bodyPr/>
    <a:lstStyle/>
    <a:p>
      <a:pPr>
        <a:defRPr sz="1800"/>
      </a:pPr>
      <a:endParaRPr lang="uk-UA"/>
    </a:p>
  </c:txPr>
  <c:externalData r:id="rId1">
    <c:autoUpdate val="0"/>
  </c:externalData>
  <c:userShapes r:id="rId2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uk-UA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0"/>
      <c:rotY val="30"/>
      <c:rAngAx val="0"/>
      <c:perspective val="0"/>
    </c:view3D>
    <c:floor>
      <c:thickness val="0"/>
      <c:spPr>
        <a:noFill/>
        <a:ln w="9525">
          <a:noFill/>
        </a:ln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5362456600173212E-2"/>
          <c:y val="0.12837743255728082"/>
          <c:w val="0.92620596722742032"/>
          <c:h val="0.58883621112013229"/>
        </c:manualLayout>
      </c:layout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6.7469604870561681E-2"/>
                  <c:y val="-1.4414313526830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3.6801602656669971E-2"/>
                  <c:y val="-2.4023855878051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4.600200332083753E-2"/>
                  <c:y val="-2.40238558780512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4.600200332083753E-2"/>
                  <c:y val="-1.441431352683071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4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defRPr>
                </a:pPr>
                <a:endParaRPr lang="uk-UA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4"/>
                <c:pt idx="0">
                  <c:v>до 15 діб</c:v>
                </c:pt>
                <c:pt idx="1">
                  <c:v>до 20 діб</c:v>
                </c:pt>
                <c:pt idx="2">
                  <c:v>до 30 діб</c:v>
                </c:pt>
                <c:pt idx="3">
                  <c:v>Всього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474</c:v>
                </c:pt>
                <c:pt idx="1">
                  <c:v>34</c:v>
                </c:pt>
                <c:pt idx="2">
                  <c:v>175</c:v>
                </c:pt>
                <c:pt idx="3">
                  <c:v>684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664050672"/>
        <c:axId val="1664052304"/>
        <c:axId val="1723176032"/>
      </c:bar3DChart>
      <c:catAx>
        <c:axId val="16640506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solidFill>
            <a:schemeClr val="accent3">
              <a:lumMod val="20000"/>
              <a:lumOff val="80000"/>
            </a:schemeClr>
          </a:solidFill>
        </c:spPr>
        <c:txPr>
          <a:bodyPr/>
          <a:lstStyle/>
          <a:p>
            <a:pPr>
              <a:defRPr sz="1200" b="1" baseline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defRPr>
            </a:pPr>
            <a:endParaRPr lang="uk-UA"/>
          </a:p>
        </c:txPr>
        <c:crossAx val="1664052304"/>
        <c:crosses val="autoZero"/>
        <c:auto val="1"/>
        <c:lblAlgn val="ctr"/>
        <c:lblOffset val="100"/>
        <c:noMultiLvlLbl val="0"/>
      </c:catAx>
      <c:valAx>
        <c:axId val="16640523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664050672"/>
        <c:crosses val="autoZero"/>
        <c:crossBetween val="between"/>
      </c:valAx>
      <c:serAx>
        <c:axId val="1723176032"/>
        <c:scaling>
          <c:orientation val="minMax"/>
        </c:scaling>
        <c:delete val="1"/>
        <c:axPos val="b"/>
        <c:majorTickMark val="out"/>
        <c:minorTickMark val="none"/>
        <c:tickLblPos val="none"/>
        <c:crossAx val="1664052304"/>
        <c:crosses val="autoZero"/>
      </c:serAx>
      <c:spPr>
        <a:solidFill>
          <a:schemeClr val="accent3">
            <a:lumMod val="20000"/>
            <a:lumOff val="80000"/>
          </a:schemeClr>
        </a:solidFill>
      </c:spPr>
    </c:plotArea>
    <c:plotVisOnly val="1"/>
    <c:dispBlanksAs val="gap"/>
    <c:showDLblsOverMax val="0"/>
  </c:chart>
  <c:spPr>
    <a:solidFill>
      <a:schemeClr val="accent3">
        <a:lumMod val="20000"/>
        <a:lumOff val="80000"/>
      </a:schemeClr>
    </a:solidFill>
  </c:spPr>
  <c:txPr>
    <a:bodyPr/>
    <a:lstStyle/>
    <a:p>
      <a:pPr>
        <a:defRPr sz="1800"/>
      </a:pPr>
      <a:endParaRPr lang="uk-UA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</cdr:y>
    </cdr:from>
    <cdr:to>
      <cdr:x>0.73077</cdr:x>
      <cdr:y>0.12607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0" y="0"/>
          <a:ext cx="2736307" cy="35318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3</a:t>
          </a:r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. Результати  розгляду </a:t>
          </a:r>
        </a:p>
        <a:p xmlns:a="http://schemas.openxmlformats.org/drawingml/2006/main">
          <a:r>
            <a:rPr lang="uk-UA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</a:t>
          </a:r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                    </a:t>
          </a:r>
          <a:endParaRPr lang="ru-RU" sz="14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0.01961</cdr:x>
      <cdr:y>0</cdr:y>
    </cdr:from>
    <cdr:to>
      <cdr:x>0.62745</cdr:x>
      <cdr:y>0.67764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73428" y="0"/>
          <a:ext cx="2276006" cy="154755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1.Кількість      запитів </a:t>
          </a:r>
        </a:p>
        <a:p xmlns:a="http://schemas.openxmlformats.org/drawingml/2006/main">
          <a:r>
            <a:rPr lang="uk-UA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     </a:t>
          </a:r>
          <a:endParaRPr lang="ru-RU" sz="14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2B9558-221F-4A39-8733-36301332FBAD}" type="datetimeFigureOut">
              <a:rPr lang="ru-RU" smtClean="0"/>
              <a:pPr/>
              <a:t>08.01.2019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D74646-36A7-46A4-A95A-3867EE7EFF79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7024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74646-36A7-46A4-A95A-3867EE7EFF79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0725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74646-36A7-46A4-A95A-3867EE7EFF79}" type="slidenum">
              <a:rPr lang="ru-RU" smtClean="0"/>
              <a:pPr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35721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uk-UA" smtClean="0"/>
              <a:t>Зразок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08.01.2019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50636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08.01.2019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7321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08.01.2019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0046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887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4890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1095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9593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839766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30882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51909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596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08.01.2019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38989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dirty="0" smtClean="0"/>
              <a:t>Вставка рисунка</a:t>
            </a:r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522652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42553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785350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і об'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8425346" y="6286522"/>
            <a:ext cx="418704" cy="2539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fld id="{07ABEA76-F2DB-4332-A8BC-D79642203CAD}" type="slidenum">
              <a:rPr lang="uk-UA" sz="1050" b="1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pPr algn="ctr"/>
              <a:t>‹№›</a:t>
            </a:fld>
            <a:endParaRPr lang="uk-UA" sz="105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55245489"/>
      </p:ext>
    </p:extLst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08.01.2019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1410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'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08.01.2019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1913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08.01.2019</a:t>
            </a:fld>
            <a:endParaRPr lang="ru-RU" dirty="0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552075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08.01.2019</a:t>
            </a:fld>
            <a:endParaRPr lang="ru-RU" dirty="0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60392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08.01.2019</a:t>
            </a:fld>
            <a:endParaRPr lang="ru-RU" dirty="0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5841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08.01.2019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404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uk-UA" dirty="0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 smtClean="0"/>
              <a:t>Зразок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1C1216-0D6C-401F-9743-EB563245CF85}" type="datetimeFigureOut">
              <a:rPr lang="ru-RU" smtClean="0"/>
              <a:pPr/>
              <a:t>08.01.2019</a:t>
            </a:fld>
            <a:endParaRPr lang="ru-RU" dirty="0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5943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1C1216-0D6C-401F-9743-EB563245CF85}" type="datetimeFigureOut">
              <a:rPr lang="ru-RU" smtClean="0"/>
              <a:pPr/>
              <a:t>08.01.2019</a:t>
            </a:fld>
            <a:endParaRPr lang="ru-RU" dirty="0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FE80B8-D0EE-4473-8C82-C956052345CE}" type="slidenum">
              <a:rPr lang="ru-RU" smtClean="0"/>
              <a:pPr/>
              <a:t>‹№›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318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0BC45B-EAD3-4C7A-9462-A59CDAB674CD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08.01.2019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467F9-D5A1-4D65-A1BC-B24BAEC36883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‹№›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261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5" r:id="rId1"/>
    <p:sldLayoutId id="2147483856" r:id="rId2"/>
    <p:sldLayoutId id="2147483857" r:id="rId3"/>
    <p:sldLayoutId id="2147483858" r:id="rId4"/>
    <p:sldLayoutId id="2147483859" r:id="rId5"/>
    <p:sldLayoutId id="2147483860" r:id="rId6"/>
    <p:sldLayoutId id="2147483861" r:id="rId7"/>
    <p:sldLayoutId id="2147483862" r:id="rId8"/>
    <p:sldLayoutId id="2147483863" r:id="rId9"/>
    <p:sldLayoutId id="2147483864" r:id="rId10"/>
    <p:sldLayoutId id="2147483865" r:id="rId11"/>
    <p:sldLayoutId id="2147483866" r:id="rId12"/>
  </p:sldLayoutIdLst>
  <p:txStyles>
    <p:titleStyle>
      <a:lvl1pPr algn="ctr" defTabSz="685800" rtl="0" eaLnBrk="1" latinLnBrk="0" hangingPunct="1"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defTabSz="685800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chart" Target="../charts/char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" name="Заголовок 1"/>
          <p:cNvSpPr>
            <a:spLocks noGrp="1"/>
          </p:cNvSpPr>
          <p:nvPr>
            <p:ph type="ctrTitle"/>
          </p:nvPr>
        </p:nvSpPr>
        <p:spPr>
          <a:xfrm>
            <a:off x="467544" y="548680"/>
            <a:ext cx="8329997" cy="6097879"/>
          </a:xfrm>
          <a:ln>
            <a:solidFill>
              <a:schemeClr val="accent3">
                <a:lumMod val="20000"/>
                <a:lumOff val="80000"/>
              </a:schemeClr>
            </a:solidFill>
          </a:ln>
        </p:spPr>
        <p:txBody>
          <a:bodyPr>
            <a:normAutofit/>
          </a:bodyPr>
          <a:lstStyle/>
          <a:p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Про роботу Архівного відділу </a:t>
            </a:r>
            <a:b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міської ради у 2018 році</a:t>
            </a:r>
            <a:b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загальна</a:t>
            </a:r>
            <a:r>
              <a:rPr lang="uk-UA" sz="2000" b="1" dirty="0" smtClean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площа архіву</a:t>
            </a:r>
            <a:b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uk-UA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- 514,3 м2</a:t>
            </a:r>
            <a:br>
              <a:rPr lang="uk-UA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площа архівосховищ  відділу     </a:t>
            </a:r>
            <a:b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- </a:t>
            </a:r>
            <a:r>
              <a:rPr lang="uk-UA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371,4 м2.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- протяжність стелажного покриття </a:t>
            </a:r>
            <a:b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uk-UA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uk-UA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2052,4пог</a:t>
            </a:r>
            <a:r>
              <a:rPr lang="uk-UA" sz="20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0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м.</a:t>
            </a:r>
            <a: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dov.jpg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MosiaicBubbles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6238883" y="5302886"/>
            <a:ext cx="2558658" cy="1310964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000000">
                <a:alpha val="64000"/>
              </a:srgbClr>
            </a:outerShdw>
          </a:effectLst>
        </p:spPr>
      </p:pic>
      <p:pic>
        <p:nvPicPr>
          <p:cNvPr id="6" name="Рисунок 5" descr="D:\other\foto.pn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496" y="0"/>
            <a:ext cx="9108504" cy="47667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Стан НТО документів   </a:t>
            </a:r>
            <a:r>
              <a:rPr lang="uk-UA" sz="2000" b="1" i="1" dirty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 виконавчих 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органах </a:t>
            </a:r>
            <a:r>
              <a:rPr lang="uk-UA" sz="2000" b="1" i="1" dirty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міської ради 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uk-UA" sz="2000" b="1" i="1" dirty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(список №1 – джерел формування  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НАФ).   2018р</a:t>
            </a:r>
            <a:r>
              <a:rPr lang="uk-UA" sz="2000" b="1" dirty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uk-UA" sz="4400" dirty="0"/>
              <a:t/>
            </a:r>
            <a:br>
              <a:rPr lang="uk-UA" sz="4400" dirty="0"/>
            </a:br>
            <a:endParaRPr lang="uk-UA" dirty="0"/>
          </a:p>
        </p:txBody>
      </p:sp>
      <p:graphicFrame>
        <p:nvGraphicFramePr>
          <p:cNvPr id="3" name="Таблиця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474359"/>
              </p:ext>
            </p:extLst>
          </p:nvPr>
        </p:nvGraphicFramePr>
        <p:xfrm>
          <a:off x="35496" y="620693"/>
          <a:ext cx="9073007" cy="61744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"/>
                <a:gridCol w="3888432"/>
                <a:gridCol w="792088"/>
                <a:gridCol w="1872208"/>
                <a:gridCol w="2232247"/>
              </a:tblGrid>
              <a:tr h="445933">
                <a:tc>
                  <a:txBody>
                    <a:bodyPr/>
                    <a:lstStyle/>
                    <a:p>
                      <a:r>
                        <a:rPr lang="uk-UA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uk-UA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Виконавчі органи</a:t>
                      </a:r>
                      <a:endParaRPr lang="uk-UA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Роки НТО</a:t>
                      </a:r>
                      <a:endParaRPr lang="uk-UA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uk-UA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ЕК АВ</a:t>
                      </a:r>
                      <a:endParaRPr lang="uk-UA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uk-UA" sz="120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uk-UA" sz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Протокол ЕПК ДАВО</a:t>
                      </a:r>
                      <a:endParaRPr lang="uk-UA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9090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Вінницька міська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рада та її виконавчий </a:t>
                      </a:r>
                      <a:r>
                        <a:rPr lang="uk-UA" sz="1200" b="1" baseline="0" noProof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комітет</a:t>
                      </a:r>
                      <a:endParaRPr lang="uk-UA" sz="1200" b="1" noProof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2012-2014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№15 від 09.11.2017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ЕПК ДАВО №17 від 01.12.2017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8373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 культури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2007-2013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№2 від 02.02.2017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ЕПК ДАВО №1 від 24.02.2017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8373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охорони здоров’я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2010-2013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№2 від 02.02.2017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ЕПК ДАВО №1 від 24.02.2017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8373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освіти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2001-2012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№5 від 12.04.2017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ЕПК ДАВО №6 від 27.04.2017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8373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адміністративних послуг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2015-2017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№16 від 29.11.2018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200" b="0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8373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Відділ ведення державного реєстру виборців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2012-2915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АВ №2 від 02.02.2017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ЕПК ДАВО №1 від 24.02.2017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8373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житлового господарства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2012-2015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№8 від 24.06.2016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ЕПК ДАВО №9 від 19.08.2016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8373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капітального будівництва  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2002-2013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№2 від 19.02.2016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ЕПК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ДАВО №4 від 25.03.2016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8373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економіки і інвестицій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1998-2013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№5 від 12.04.2016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ЕПК ДАВО №7 від 31.05.2016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8373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енергетики, транспорту та зв’язку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2007-2012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№2 від 19.02.2016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ЕПК ДАВО №12 від 21.11.2016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8373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Служба у справах дітей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1996-2014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№2 від 19.02.2016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ЕПК ДАВО №12 від 21.11.2016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8373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самоврядного контролю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№13 від 28.10.2016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ЕПК ДАВО №12 від 21.11.2016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8373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правової політики та якості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2011-2014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№11 від 31.07.2015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ЕПК ДАВО №8 від 02.09.2015</a:t>
                      </a: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8373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фінансів                           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2004-2011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№7 від 27.07.2015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kern="120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ЕПК ДАВО №6 від 19.06.2015</a:t>
                      </a:r>
                      <a:endParaRPr lang="uk-UA" sz="1200" b="1" dirty="0" smtClean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8373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Комітет по фізичній культурі та спорту 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1997-2012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№3 від 28.02.2014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ЕПК ДАВО №5  від 16.05.2014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8373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комунального госп. та благоустрою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2013-2016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№15 від 22.10.2018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ЕПК ДАВО №12 від 09.11.2018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8373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кадрової політики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2013-2015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№14 від 28.09.2018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ЕПК ДАВО №12 від 09.11.2018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8373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міського господарства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2013-2016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№15 від 22.10.2018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ЕПК ДАВО №13 від 13.11.2018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8373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29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Відділ у справах молоді та туризму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2001-2013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№12 від 30.08.2018    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ЕПК ДАВО №11 від 21.09.2018</a:t>
                      </a:r>
                      <a:endParaRPr lang="uk-UA" sz="1200" b="1" dirty="0"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9158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kern="12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інформаційних технологій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2006-2014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№15 від 22.10.2018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ЕПК ДАВО №12 від 09.11.2018</a:t>
                      </a:r>
                      <a:endParaRPr lang="uk-UA" sz="12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81604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у справах ЗМІ та зв.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 громадськістю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2007-2012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№12 від 30.08.2018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ЕПК ДАВО №11 від 21.09.2018</a:t>
                      </a:r>
                      <a:endParaRPr lang="uk-UA" sz="12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56747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22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архітектури, містобудування та </a:t>
                      </a:r>
                      <a:r>
                        <a:rPr lang="uk-UA" sz="12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кадастру (лікв.)</a:t>
                      </a:r>
                      <a:endParaRPr lang="ru-RU" sz="12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2014-2018</a:t>
                      </a:r>
                      <a:endParaRPr lang="ru-RU" sz="12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ЕК АВ №15 від</a:t>
                      </a:r>
                      <a:r>
                        <a:rPr lang="ru-RU" sz="12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22.10.2018</a:t>
                      </a:r>
                      <a:endParaRPr lang="ru-RU" sz="12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200" b="1" baseline="0" dirty="0" smtClean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№13 від 13.11.2018</a:t>
                      </a:r>
                      <a:endParaRPr lang="uk-UA" sz="1200" b="1" dirty="0"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81604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23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Департамент комунальних</a:t>
                      </a:r>
                      <a:r>
                        <a:rPr lang="ru-RU" sz="1200" b="1" baseline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ресурсів</a:t>
                      </a:r>
                      <a:r>
                        <a:rPr lang="ru-RU" sz="12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(лікв.)</a:t>
                      </a:r>
                      <a:endParaRPr lang="ru-RU" sz="12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2014 - </a:t>
                      </a:r>
                      <a:endParaRPr lang="ru-RU" sz="1200" b="1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rgbClr val="00B05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200" b="0" dirty="0">
                        <a:solidFill>
                          <a:srgbClr val="00B05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0" dirty="0" smtClean="0">
                          <a:solidFill>
                            <a:srgbClr val="00B05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200" b="0" dirty="0">
                        <a:solidFill>
                          <a:srgbClr val="00B05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8373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uk-UA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соціальної політики (утв. 2015р.)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2015-2017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lang="ru-RU" sz="1200" b="0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2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56747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uk-UA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архітектури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та містобудування (утв. 2016р.)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2016-2017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lang="ru-RU" sz="1200" b="0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2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325917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uk-UA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АБК (2016р.)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2016-2017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lang="ru-RU" sz="1200" b="0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2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178373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uk-UA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 комунального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майна (утв. 2016р.)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2016-2017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lang="ru-RU" sz="1200" b="0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2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61975">
                <a:tc>
                  <a:txBody>
                    <a:bodyPr/>
                    <a:lstStyle/>
                    <a:p>
                      <a:r>
                        <a:rPr lang="uk-UA" sz="12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uk-UA" sz="12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Департамент</a:t>
                      </a:r>
                      <a:r>
                        <a:rPr lang="ru-RU" sz="1200" b="1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земельних ресурсів (утв. 2016р.)</a:t>
                      </a:r>
                      <a:endParaRPr lang="ru-RU" sz="1200" b="1" kern="1200" dirty="0">
                        <a:solidFill>
                          <a:schemeClr val="tx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2016-2017</a:t>
                      </a:r>
                      <a:endParaRPr lang="ru-RU" sz="1200" b="1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</a:t>
                      </a:r>
                      <a:endParaRPr lang="ru-RU" sz="1200" b="0" kern="1200" dirty="0">
                        <a:solidFill>
                          <a:srgbClr val="FF0000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200" b="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 descr="D:\other\fot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768878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86776" cy="78579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lvl="0" fontAlgn="base">
              <a:spcAft>
                <a:spcPct val="0"/>
              </a:spcAft>
            </a:pPr>
            <a:r>
              <a:rPr lang="uk-UA" sz="2200" b="1" i="1" cap="none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</a:t>
            </a:r>
            <a: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Стан н</a:t>
            </a:r>
            <a:r>
              <a:rPr lang="uk-UA" sz="2200" b="1" i="1" cap="none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ауково-технічного опрацювання документів </a:t>
            </a:r>
            <a: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br>
              <a:rPr lang="uk-UA" sz="2200" b="1" i="1" dirty="0" smtClean="0">
                <a:solidFill>
                  <a:srgbClr val="C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uk-UA" sz="2200" b="1" i="1" cap="none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установ міста списку №1 – джерел </a:t>
            </a:r>
            <a:r>
              <a:rPr lang="uk-UA" sz="2000" b="1" i="1" cap="none" dirty="0" smtClean="0"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формування НАФ</a:t>
            </a: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7608628"/>
              </p:ext>
            </p:extLst>
          </p:nvPr>
        </p:nvGraphicFramePr>
        <p:xfrm>
          <a:off x="251521" y="928669"/>
          <a:ext cx="8821076" cy="5812697"/>
        </p:xfrm>
        <a:graphic>
          <a:graphicData uri="http://schemas.openxmlformats.org/drawingml/2006/table">
            <a:tbl>
              <a:tblPr/>
              <a:tblGrid>
                <a:gridCol w="358583"/>
                <a:gridCol w="5114024"/>
                <a:gridCol w="1125272"/>
                <a:gridCol w="2223197"/>
              </a:tblGrid>
              <a:tr h="62393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uk-UA" sz="700" dirty="0">
                        <a:latin typeface="Times New Roman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Calibri"/>
                        </a:rPr>
                        <a:t>Установи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Calibri"/>
                        </a:rPr>
                        <a:t> міста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1200" b="1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/>
                        </a:rPr>
                        <a:t> Здійснено НТО док-ів  за роки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chemeClr val="tx1"/>
                          </a:solidFill>
                          <a:latin typeface="Times New Roman"/>
                        </a:rPr>
                        <a:t>Примітка</a:t>
                      </a:r>
                      <a:endParaRPr lang="ru-RU" sz="1200" dirty="0">
                        <a:solidFill>
                          <a:schemeClr val="tx1"/>
                        </a:solidFill>
                        <a:latin typeface="Calibri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990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Управління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пенсійного фонду України в м. Вінниці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2015-2016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№7 від 08.06.2018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990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Лівобережний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міжрайонний центр зайнятості м. Вінниці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2013-2014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№12від 09.11.2018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990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Ленінський  районний центр зайнятості  м. Вінниці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2011-2012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№11 від 21.09.2018 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990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Міське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комунальне підприємство “АБС”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2014-2016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№8  від 02.06.2018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28990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 міський центр соціальних служб для сім'ї, дітей та молоді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2015-2016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№11 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21.09.2018 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15955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Управління державної казначейської служби України у м. Вінниці Вінницької області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2015-2016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№17 від 01.12.1017 </a:t>
                      </a:r>
                      <a:endParaRPr lang="uk-UA" sz="11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990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МКП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Інформаційно-телевізійне агентство “ Віта ”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2010-2014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№1 від 24.02.2017 </a:t>
                      </a:r>
                      <a:endParaRPr lang="uk-UA" sz="11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990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Загальноосвітня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школа 1-111 ступенів №13 ВМР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2001-2010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№1 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від 24.02.2017 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15955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Комунальне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підприємство “ Комбінат комунальних підприємств ” Вінницької міської ради 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2006-2014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№12 від 21.11.2016 </a:t>
                      </a:r>
                      <a:endParaRPr lang="uk-UA" sz="11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990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МКП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“ Вінницьке міське бюро технічної інвентаризації ”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2008-2013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 №6 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від 19.06.2015 </a:t>
                      </a:r>
                      <a:endParaRPr lang="uk-UA" sz="11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07977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міський палац дітей та юнацтва </a:t>
                      </a:r>
                      <a:r>
                        <a:rPr lang="uk-UA" sz="11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 ім Л. Ратушної )</a:t>
                      </a:r>
                      <a:endParaRPr lang="ru-RU" sz="11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2000-2011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№11 від 26.09.2014 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07977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медичний коледж ім. Д.К. Заболотного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2002-2006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№7 від 27.10.2008 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28629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Вінницький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коледж менеджменту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1996-2005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№7 від 22.06.2007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07977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Вінницька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об'єднана державна податкова інспекція Вінницької області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2002-2005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№10 від 06.10.2006 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07977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Міська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організація працівників освіти 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1996-2000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ЕПК ДАВО</a:t>
                      </a:r>
                      <a:r>
                        <a:rPr lang="uk-UA" sz="11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№2 від 25.03.2005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07977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16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Загальноосвітня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школа1-111ступенів–гімназія  №2 ВМР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2015-2016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ЕПК ДАВО</a:t>
                      </a:r>
                      <a:r>
                        <a:rPr lang="uk-UA" sz="11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 2019 році</a:t>
                      </a:r>
                      <a:endParaRPr lang="uk-UA" sz="11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07977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Міське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комунальне підприємство Редакція газет  “ Вінницька газета ”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2011-2012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ЕПК ДАВО</a:t>
                      </a:r>
                      <a:r>
                        <a:rPr lang="uk-UA" sz="11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 2019 році</a:t>
                      </a:r>
                      <a:endParaRPr lang="uk-UA" sz="11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07977">
                <a:tc>
                  <a:txBody>
                    <a:bodyPr/>
                    <a:lstStyle/>
                    <a:p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Міський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палац мистецтв “Зоря”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1996-2000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ЕПК ДАВО</a:t>
                      </a:r>
                      <a:r>
                        <a:rPr lang="uk-UA" sz="11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 2019 році</a:t>
                      </a:r>
                      <a:endParaRPr lang="uk-UA" sz="1100" b="1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16534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19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КУ «Міський методичний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кабінет»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2016-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15955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КЗ «Навчально-виховний комплекс: </a:t>
                      </a:r>
                      <a:r>
                        <a:rPr lang="uk-UA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Загальноосвітня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школа 1-111 ступенів – гімназія №6 ВМР»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2018-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207977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21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КЗ «Фізико-математична</a:t>
                      </a:r>
                      <a:r>
                        <a:rPr lang="ru-RU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гімназія №17  ВМР»</a:t>
                      </a:r>
                      <a:endParaRPr lang="ru-RU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2018-</a:t>
                      </a:r>
                      <a:endParaRPr lang="ru-RU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1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uk-UA" sz="11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41189" marR="411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4" name="Рисунок 3" descr="D:\other\fot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49742" y="2817425"/>
            <a:ext cx="4482498" cy="71558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sz="4050" b="1" spc="38" dirty="0">
                <a:ln w="11430"/>
                <a:gradFill>
                  <a:gsLst>
                    <a:gs pos="25000">
                      <a:srgbClr val="C0504D">
                        <a:satMod val="155000"/>
                      </a:srgbClr>
                    </a:gs>
                    <a:gs pos="100000">
                      <a:srgbClr val="C0504D">
                        <a:shade val="45000"/>
                        <a:satMod val="165000"/>
                      </a:srgb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Дякую за увагу!</a:t>
            </a:r>
          </a:p>
        </p:txBody>
      </p:sp>
    </p:spTree>
    <p:extLst>
      <p:ext uri="{BB962C8B-B14F-4D97-AF65-F5344CB8AC3E}">
        <p14:creationId xmlns:p14="http://schemas.microsoft.com/office/powerpoint/2010/main" val="3039325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Результат пошуку зображень за запитом &quot;фото архівосховищ&quot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1" y="4221088"/>
            <a:ext cx="4006529" cy="2511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Результат пошуку зображень за запитом &quot;фото привітань з днем працівників архівних установ&quot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39270" y="932342"/>
            <a:ext cx="4427290" cy="3211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Рисунок 16" descr="C:\Documents and Settings\egorova\Local Settings\Temporary Internet Files\Content.Word\фото 040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3237" y="3628404"/>
            <a:ext cx="4634787" cy="3104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2285984" y="2857496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uk-U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/>
          </a:p>
        </p:txBody>
      </p:sp>
      <p:pic>
        <p:nvPicPr>
          <p:cNvPr id="15" name="Рисунок 14" descr="D:\other\foto.pn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  <p:sp>
        <p:nvSpPr>
          <p:cNvPr id="6" name="Скругленный прямоугольник 5"/>
          <p:cNvSpPr/>
          <p:nvPr/>
        </p:nvSpPr>
        <p:spPr>
          <a:xfrm>
            <a:off x="154546" y="3895801"/>
            <a:ext cx="5209542" cy="81281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Надання 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клієнтам міської ради якісних послуг в стислі терміни за  мінімальними по складності процедурами.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-1"/>
            <a:ext cx="7286677" cy="1006377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Основні напрямки діяльності відділу</a:t>
            </a:r>
            <a:endParaRPr lang="ru-RU" sz="2800" b="1" i="1" dirty="0">
              <a:solidFill>
                <a:srgbClr val="C00000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8599" y="1006377"/>
            <a:ext cx="5225489" cy="770995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.Забезпечення наповнення НАФ документами, що мають місцеве,  історичне та наукове значення, їх реєстрація, облік та використання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38601" y="1777285"/>
            <a:ext cx="5225487" cy="108021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uk-UA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.Забезпечення умов зберігання   документів НАФ, документів з особового складу ліквідованих суб’єктів господарювання, що діяли (були зареєстровані) на території міста.</a:t>
            </a:r>
            <a:endParaRPr lang="ru-RU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Округлений прямокутник 3"/>
          <p:cNvSpPr/>
          <p:nvPr/>
        </p:nvSpPr>
        <p:spPr>
          <a:xfrm>
            <a:off x="138601" y="2833351"/>
            <a:ext cx="5225487" cy="106245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uk-UA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Здійснення експертизи цінності документів, що утворилися в діяльності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суб’єктів господарювання, що </a:t>
            </a:r>
            <a:r>
              <a:rPr lang="uk-UA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діють (діяли, були </a:t>
            </a:r>
            <a:r>
              <a:rPr lang="uk-UA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зареєстровані) на території міста.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8286777" cy="93610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uk-UA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Станом на 01.01.2019 року в архівному відділі</a:t>
            </a:r>
            <a:b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3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зареєстровано 1185 фондів, що налічують</a:t>
            </a:r>
            <a:r>
              <a:rPr lang="uk-UA" sz="31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5264975"/>
              </p:ext>
            </p:extLst>
          </p:nvPr>
        </p:nvGraphicFramePr>
        <p:xfrm>
          <a:off x="323526" y="1124744"/>
          <a:ext cx="8352928" cy="56932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6912"/>
                <a:gridCol w="847638"/>
                <a:gridCol w="847638"/>
                <a:gridCol w="841647"/>
                <a:gridCol w="900860"/>
                <a:gridCol w="1183121"/>
                <a:gridCol w="1183121"/>
                <a:gridCol w="1041991"/>
              </a:tblGrid>
              <a:tr h="98580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2014р.</a:t>
                      </a:r>
                      <a:endParaRPr lang="ru-RU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2015р.</a:t>
                      </a:r>
                    </a:p>
                    <a:p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2016р.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2017р.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Прийнято</a:t>
                      </a:r>
                      <a:r>
                        <a:rPr lang="ru-RU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у 2018р.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Передано </a:t>
                      </a:r>
                    </a:p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 ДАВО </a:t>
                      </a:r>
                    </a:p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у 2018р.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Всього справ</a:t>
                      </a:r>
                      <a:endParaRPr lang="ru-RU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17699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Кількість фондів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874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83</a:t>
                      </a: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1018</a:t>
                      </a:r>
                    </a:p>
                    <a:p>
                      <a:pPr algn="ctr"/>
                      <a:endParaRPr lang="ru-RU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1108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1185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677596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Документів </a:t>
                      </a:r>
                    </a:p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НАФ (справ)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13693</a:t>
                      </a:r>
                    </a:p>
                    <a:p>
                      <a:pPr algn="ctr"/>
                      <a:endParaRPr lang="uk-UA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13758</a:t>
                      </a:r>
                    </a:p>
                    <a:p>
                      <a:pPr algn="ctr"/>
                      <a:endParaRPr lang="uk-UA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14425</a:t>
                      </a:r>
                    </a:p>
                    <a:p>
                      <a:pPr algn="ctr"/>
                      <a:endParaRPr lang="uk-UA" sz="18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14541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4906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4342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15105</a:t>
                      </a: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934700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Документів з особового складу (справ)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52737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56454</a:t>
                      </a: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57679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59106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2450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61556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1076692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Документів тимчасового зберігання </a:t>
                      </a:r>
                    </a:p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(справ, пакувань)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u="sng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3695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1805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(знищ.)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1890</a:t>
                      </a: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1890</a:t>
                      </a:r>
                    </a:p>
                    <a:p>
                      <a:pPr algn="ctr"/>
                      <a:endParaRPr lang="ru-RU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1890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1890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934700">
                <a:tc>
                  <a:txBody>
                    <a:bodyPr/>
                    <a:lstStyle/>
                    <a:p>
                      <a:r>
                        <a:rPr lang="uk-UA" sz="16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Всього одиниць зберігання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70125</a:t>
                      </a:r>
                      <a:endParaRPr lang="ru-RU" sz="1600" b="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72102</a:t>
                      </a:r>
                    </a:p>
                    <a:p>
                      <a:pPr algn="ctr"/>
                      <a:endParaRPr lang="ru-RU" sz="16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73994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75537</a:t>
                      </a:r>
                      <a:endParaRPr lang="ru-RU" sz="18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7356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78551</a:t>
                      </a:r>
                      <a:endParaRPr lang="ru-RU" sz="18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5" name="Рисунок 4" descr="D:\other\foto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0" y="44624"/>
            <a:ext cx="7286677" cy="955484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Динаміка зростання кількості фондів </a:t>
            </a:r>
            <a:r>
              <a:rPr lang="uk-UA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одиниць зберігання  в Архівному відділі</a:t>
            </a:r>
            <a:endParaRPr lang="ru-RU" sz="2800" i="1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4060423581"/>
              </p:ext>
            </p:extLst>
          </p:nvPr>
        </p:nvGraphicFramePr>
        <p:xfrm>
          <a:off x="467544" y="928669"/>
          <a:ext cx="8136904" cy="3885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1000100" y="4814441"/>
            <a:ext cx="8143900" cy="203132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– із 1185 фондів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що зберігаються – 989 </a:t>
            </a: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(83%)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- фонди періоду Незалежності України, </a:t>
            </a:r>
            <a:r>
              <a:rPr lang="uk-UA" b="1" i="1" dirty="0" smtClean="0">
                <a:latin typeface="Times New Roman" pitchFamily="18" charset="0"/>
                <a:cs typeface="Times New Roman" pitchFamily="18" charset="0"/>
              </a:rPr>
              <a:t>(утворилися починаючи з 1992р. та ліквідувалися станом на 01.01.2019року.),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них:</a:t>
            </a:r>
          </a:p>
          <a:p>
            <a:pPr>
              <a:buFontTx/>
              <a:buChar char="-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40 фондів списку №1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- джерел формування НАФ;</a:t>
            </a:r>
          </a:p>
          <a:p>
            <a:pPr>
              <a:buFontTx/>
              <a:buChar char="-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949 фонд списку №3 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- джерел комплектування архівного відділу;</a:t>
            </a:r>
          </a:p>
          <a:p>
            <a:pPr>
              <a:buFontTx/>
              <a:buChar char="-"/>
            </a:pP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196 фондів - до часів незалежності</a:t>
            </a:r>
          </a:p>
          <a:p>
            <a:pPr>
              <a:buFontTx/>
              <a:buChar char="-"/>
            </a:pPr>
            <a:endParaRPr lang="ru-RU" dirty="0">
              <a:solidFill>
                <a:srgbClr val="00B050"/>
              </a:solidFill>
            </a:endParaRPr>
          </a:p>
        </p:txBody>
      </p:sp>
      <p:pic>
        <p:nvPicPr>
          <p:cNvPr id="5" name="Рисунок 4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7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0095" cy="980728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Результати роботи експертної комісії </a:t>
            </a:r>
            <a:b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       Архівного відділу у  2018р</a:t>
            </a:r>
            <a:r>
              <a:rPr lang="uk-UA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uk-UA" sz="2800" dirty="0"/>
          </a:p>
        </p:txBody>
      </p:sp>
      <p:graphicFrame>
        <p:nvGraphicFramePr>
          <p:cNvPr id="7" name="Діаграма 6"/>
          <p:cNvGraphicFramePr/>
          <p:nvPr>
            <p:extLst>
              <p:ext uri="{D42A27DB-BD31-4B8C-83A1-F6EECF244321}">
                <p14:modId xmlns:p14="http://schemas.microsoft.com/office/powerpoint/2010/main" val="624000651"/>
              </p:ext>
            </p:extLst>
          </p:nvPr>
        </p:nvGraphicFramePr>
        <p:xfrm>
          <a:off x="539552" y="908720"/>
          <a:ext cx="8136904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Рисунок 3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2871" y="52212"/>
            <a:ext cx="857224" cy="92867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116997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2867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 Юридичні особи за формою власності, </a:t>
            </a:r>
            <a:b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  що припинили діяльність  </a:t>
            </a:r>
            <a:r>
              <a:rPr lang="uk-UA" sz="28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2018 році</a:t>
            </a:r>
            <a:endParaRPr lang="ru-RU" sz="28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121199101"/>
              </p:ext>
            </p:extLst>
          </p:nvPr>
        </p:nvGraphicFramePr>
        <p:xfrm>
          <a:off x="467544" y="928670"/>
          <a:ext cx="3528392" cy="56741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4067944" y="1412776"/>
            <a:ext cx="4932040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uk-UA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uk-UA" b="1" dirty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іквідувалося  </a:t>
            </a:r>
            <a:r>
              <a:rPr lang="uk-UA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77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суб'єктів господарювання </a:t>
            </a:r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(на </a:t>
            </a:r>
            <a:r>
              <a:rPr lang="uk-UA" sz="14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 </a:t>
            </a:r>
            <a:r>
              <a:rPr lang="uk-UA" sz="1400" b="1" i="1" dirty="0" smtClean="0">
                <a:latin typeface="Times New Roman" pitchFamily="18" charset="0"/>
                <a:cs typeface="Times New Roman" pitchFamily="18" charset="0"/>
              </a:rPr>
              <a:t>менше ніж у минулому році),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які передали</a:t>
            </a:r>
            <a:r>
              <a:rPr lang="uk-UA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до архівного відділу </a:t>
            </a:r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7356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одиниць зберігання, з яких:</a:t>
            </a:r>
          </a:p>
          <a:p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- ОСББ «Талісман-22»;</a:t>
            </a:r>
          </a:p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- ОСББ «</a:t>
            </a:r>
            <a:r>
              <a:rPr lang="uk-UA" sz="1600" dirty="0" err="1" smtClean="0">
                <a:latin typeface="Times New Roman" pitchFamily="18" charset="0"/>
                <a:cs typeface="Times New Roman" pitchFamily="18" charset="0"/>
              </a:rPr>
              <a:t>Крамокс</a:t>
            </a:r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»;  </a:t>
            </a:r>
          </a:p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- ОСББ «Мрія 34». </a:t>
            </a:r>
            <a:endParaRPr lang="uk-UA" sz="1600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dirty="0" smtClean="0">
                <a:latin typeface="Times New Roman" pitchFamily="18" charset="0"/>
                <a:cs typeface="Times New Roman" pitchFamily="18" charset="0"/>
              </a:rPr>
              <a:t>  - ВАТ «Завод «Термінал» </a:t>
            </a: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 за 1968-2018 р.</a:t>
            </a:r>
          </a:p>
          <a:p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uk-UA" sz="1600" b="1" i="1" dirty="0" smtClean="0">
                <a:latin typeface="Times New Roman" pitchFamily="18" charset="0"/>
                <a:cs typeface="Times New Roman" pitchFamily="18" charset="0"/>
              </a:rPr>
              <a:t>(1632 справи);</a:t>
            </a:r>
          </a:p>
          <a:p>
            <a:pPr marL="285750" indent="-285750">
              <a:buFontTx/>
              <a:buChar char="-"/>
            </a:pP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Виконавчі органи 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міської </a:t>
            </a:r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ради, що діють (документи НАФ - </a:t>
            </a:r>
            <a:r>
              <a:rPr lang="uk-UA" sz="1600" b="1" i="1" dirty="0" smtClean="0">
                <a:latin typeface="Times New Roman" pitchFamily="18" charset="0"/>
                <a:cs typeface="Times New Roman" pitchFamily="18" charset="0"/>
              </a:rPr>
              <a:t>2732 </a:t>
            </a:r>
            <a:r>
              <a:rPr lang="uk-UA" sz="1600" b="1" i="1" dirty="0">
                <a:latin typeface="Times New Roman" pitchFamily="18" charset="0"/>
                <a:cs typeface="Times New Roman" pitchFamily="18" charset="0"/>
              </a:rPr>
              <a:t>справи</a:t>
            </a:r>
            <a:r>
              <a:rPr lang="uk-UA" sz="1600" b="1" i="1" dirty="0" smtClean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marL="285750" indent="-285750">
              <a:buFontTx/>
              <a:buChar char="-"/>
            </a:pPr>
            <a:r>
              <a:rPr lang="uk-UA" sz="1600" b="1" i="1" dirty="0" smtClean="0">
                <a:latin typeface="Times New Roman" pitchFamily="18" charset="0"/>
                <a:cs typeface="Times New Roman" pitchFamily="18" charset="0"/>
              </a:rPr>
              <a:t>Вінницька міська рада та її виконавчий комітет</a:t>
            </a:r>
          </a:p>
          <a:p>
            <a:r>
              <a:rPr lang="uk-UA" sz="16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600" b="1" i="1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uk-UA" sz="1600" i="1" dirty="0">
                <a:latin typeface="Times New Roman" pitchFamily="18" charset="0"/>
                <a:cs typeface="Times New Roman" pitchFamily="18" charset="0"/>
              </a:rPr>
              <a:t>(документи НАФ - </a:t>
            </a:r>
            <a:r>
              <a:rPr lang="uk-UA" sz="1600" b="1" i="1" dirty="0" smtClean="0">
                <a:latin typeface="Times New Roman" pitchFamily="18" charset="0"/>
                <a:cs typeface="Times New Roman" pitchFamily="18" charset="0"/>
              </a:rPr>
              <a:t>1712 </a:t>
            </a:r>
            <a:r>
              <a:rPr lang="uk-UA" sz="1600" b="1" i="1" dirty="0">
                <a:latin typeface="Times New Roman" pitchFamily="18" charset="0"/>
                <a:cs typeface="Times New Roman" pitchFamily="18" charset="0"/>
              </a:rPr>
              <a:t>справи);</a:t>
            </a:r>
          </a:p>
          <a:p>
            <a:pPr marL="285750" indent="-285750">
              <a:buFontTx/>
              <a:buChar char="-"/>
            </a:pPr>
            <a:r>
              <a:rPr lang="uk-UA" sz="1600" b="1" i="1" dirty="0" smtClean="0">
                <a:latin typeface="Times New Roman" pitchFamily="18" charset="0"/>
                <a:cs typeface="Times New Roman" pitchFamily="18" charset="0"/>
              </a:rPr>
              <a:t>Інші фонди   - 1280справ.</a:t>
            </a:r>
          </a:p>
          <a:p>
            <a:endParaRPr lang="uk-UA" sz="16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      З </a:t>
            </a:r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7356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справ -  </a:t>
            </a:r>
            <a:r>
              <a:rPr lang="uk-UA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4342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справи 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передано  до </a:t>
            </a:r>
            <a:r>
              <a:rPr lang="uk-UA" sz="1600" b="1" dirty="0">
                <a:latin typeface="Times New Roman" pitchFamily="18" charset="0"/>
                <a:cs typeface="Times New Roman" pitchFamily="18" charset="0"/>
              </a:rPr>
              <a:t>ДАВО</a:t>
            </a:r>
            <a:r>
              <a:rPr lang="uk-UA" sz="16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uk-UA" sz="1600" b="1" dirty="0">
              <a:latin typeface="Times New Roman" pitchFamily="18" charset="0"/>
              <a:cs typeface="Times New Roman" pitchFamily="18" charset="0"/>
            </a:endParaRPr>
          </a:p>
          <a:p>
            <a:endParaRPr lang="uk-UA" sz="1600" b="1" i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600" i="1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  <a:r>
              <a:rPr lang="uk-UA" sz="1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***</a:t>
            </a:r>
          </a:p>
        </p:txBody>
      </p:sp>
      <p:pic>
        <p:nvPicPr>
          <p:cNvPr id="5" name="Рисунок 4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00101" y="0"/>
            <a:ext cx="7286675" cy="92867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Звернення громадян </a:t>
            </a:r>
            <a:r>
              <a:rPr lang="uk-UA" sz="24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2018році.</a:t>
            </a:r>
            <a:endParaRPr lang="ru-RU" sz="2400" i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3399872044"/>
              </p:ext>
            </p:extLst>
          </p:nvPr>
        </p:nvGraphicFramePr>
        <p:xfrm>
          <a:off x="1071538" y="928670"/>
          <a:ext cx="3857652" cy="25003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000101" y="928670"/>
            <a:ext cx="27146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 Кількість 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звернень громадян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420364773"/>
              </p:ext>
            </p:extLst>
          </p:nvPr>
        </p:nvGraphicFramePr>
        <p:xfrm>
          <a:off x="5000628" y="928670"/>
          <a:ext cx="4000528" cy="2571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143504" y="928670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Звернення громадян 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за термінами розгляду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402172531"/>
              </p:ext>
            </p:extLst>
          </p:nvPr>
        </p:nvGraphicFramePr>
        <p:xfrm>
          <a:off x="427456" y="3500438"/>
          <a:ext cx="4320480" cy="31689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5143504" y="3284984"/>
            <a:ext cx="360496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1.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 201 році надійшло на</a:t>
            </a:r>
            <a:r>
              <a:rPr lang="uk-UA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44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звернення більше, ніж у минулому році. </a:t>
            </a:r>
          </a:p>
          <a:p>
            <a:pPr algn="just"/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В термін до 15 діб виконано – 4624 (98,5%).</a:t>
            </a:r>
          </a:p>
          <a:p>
            <a:pPr algn="just"/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Позитивно –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 4167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(88%)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звернень</a:t>
            </a:r>
          </a:p>
          <a:p>
            <a:pPr algn="just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Роз'яснено –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535</a:t>
            </a:r>
            <a:r>
              <a:rPr lang="uk-UA" sz="1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(11,3%)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звернень (довідки про відсутність  фондів в архівному відділі; відсутність затребуваних документів у фонді.)</a:t>
            </a:r>
          </a:p>
          <a:p>
            <a:pPr algn="just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Відмовлено –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33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(0,7%)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звернень (копії рішень, які відсутні; архівні копії документів з особового складу)</a:t>
            </a:r>
            <a:r>
              <a:rPr lang="uk-UA" b="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21572" y="3238828"/>
            <a:ext cx="207170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3. Результати розгляду 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звернень громадян</a:t>
            </a:r>
            <a:endParaRPr lang="ru-RU" dirty="0"/>
          </a:p>
        </p:txBody>
      </p:sp>
      <p:pic>
        <p:nvPicPr>
          <p:cNvPr id="10" name="Рисунок 9" descr="D:\other\foto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0"/>
            <a:ext cx="7315176" cy="857232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Запити та звернення юридичних осіб </a:t>
            </a:r>
            <a:b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4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у 2018році</a:t>
            </a:r>
            <a:endParaRPr lang="ru-RU" sz="2400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73664961"/>
              </p:ext>
            </p:extLst>
          </p:nvPr>
        </p:nvGraphicFramePr>
        <p:xfrm>
          <a:off x="971600" y="3284984"/>
          <a:ext cx="3744416" cy="2994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811700973"/>
              </p:ext>
            </p:extLst>
          </p:nvPr>
        </p:nvGraphicFramePr>
        <p:xfrm>
          <a:off x="971600" y="857231"/>
          <a:ext cx="3744416" cy="2283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910329921"/>
              </p:ext>
            </p:extLst>
          </p:nvPr>
        </p:nvGraphicFramePr>
        <p:xfrm>
          <a:off x="4860032" y="857232"/>
          <a:ext cx="4141124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5148064" y="928670"/>
            <a:ext cx="2714644" cy="5232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2. Результати за термінами 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розгляду</a:t>
            </a:r>
            <a:endParaRPr lang="ru-RU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788024" y="2924944"/>
            <a:ext cx="4320480" cy="335476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marL="342900" indent="-342900" algn="just">
              <a:buAutoNum type="arabicPeriod"/>
            </a:pP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Всього в 2018році  надійшло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684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запити, </a:t>
            </a: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що на </a:t>
            </a:r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60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менше, ніж у 2017 році.</a:t>
            </a:r>
          </a:p>
          <a:p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Опрацьовано: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- в термін до 15 діб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475</a:t>
            </a:r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(69,4%);</a:t>
            </a:r>
          </a:p>
          <a:p>
            <a:r>
              <a:rPr lang="uk-UA" sz="1400" b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- в термін до 20 діб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34</a:t>
            </a:r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uk-UA" sz="1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%);</a:t>
            </a: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- в термін до 30 діб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175</a:t>
            </a:r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5,6%).</a:t>
            </a:r>
          </a:p>
          <a:p>
            <a:pPr algn="just"/>
            <a:endParaRPr lang="uk-UA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sz="14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uk-UA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Позитивно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472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(69%); </a:t>
            </a:r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    Роз'яснено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132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(19,3,%);</a:t>
            </a:r>
            <a:endParaRPr lang="uk-UA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Відмовлено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–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46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(6,7%);</a:t>
            </a: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     До відома 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   </a:t>
            </a:r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34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%).</a:t>
            </a:r>
          </a:p>
          <a:p>
            <a:endParaRPr lang="uk-UA" sz="1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uk-UA" sz="1400" b="1" dirty="0" smtClean="0">
                <a:latin typeface="Times New Roman" pitchFamily="18" charset="0"/>
                <a:cs typeface="Times New Roman" pitchFamily="18" charset="0"/>
              </a:rPr>
              <a:t>Загальна кількість звернень громадян та запитів і звернень юридичних осіб складає, опрацьованих у 2017 році </a:t>
            </a:r>
            <a:r>
              <a:rPr lang="uk-UA" sz="1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5419 </a:t>
            </a:r>
            <a:r>
              <a:rPr lang="uk-UA" sz="1400" dirty="0" smtClean="0">
                <a:latin typeface="Times New Roman" pitchFamily="18" charset="0"/>
                <a:cs typeface="Times New Roman" pitchFamily="18" charset="0"/>
              </a:rPr>
              <a:t>(у 2017 р.- 5435).</a:t>
            </a:r>
          </a:p>
        </p:txBody>
      </p:sp>
      <p:pic>
        <p:nvPicPr>
          <p:cNvPr id="8" name="Рисунок 7" descr="D:\other\foto.pn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0"/>
            <a:ext cx="7848872" cy="90872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Autofit/>
          </a:bodyPr>
          <a:lstStyle/>
          <a:p>
            <a:pPr algn="ctr"/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Переведення в електронний вигляд документів фонду  №3 – «Замостянська районна рада та її виконавчий </a:t>
            </a:r>
            <a:r>
              <a:rPr lang="uk-UA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комітет</a:t>
            </a:r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»</a:t>
            </a:r>
            <a:b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sz="2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за 1993 </a:t>
            </a:r>
            <a:r>
              <a:rPr lang="uk-UA" sz="2000" b="1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– 2010р.</a:t>
            </a:r>
            <a: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000" b="1" i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4624374"/>
              </p:ext>
            </p:extLst>
          </p:nvPr>
        </p:nvGraphicFramePr>
        <p:xfrm>
          <a:off x="467544" y="836712"/>
          <a:ext cx="5544616" cy="38339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0968"/>
                <a:gridCol w="2903648"/>
              </a:tblGrid>
              <a:tr h="1427814">
                <a:tc grid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uk-UA" sz="2000" b="1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</a:t>
                      </a:r>
                      <a:r>
                        <a:rPr lang="uk-UA" sz="16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Фонд  №3 – «Замостянська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районна  рада та   її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виконавчий</a:t>
                      </a:r>
                      <a:r>
                        <a:rPr lang="uk-UA" sz="16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комітет»  </a:t>
                      </a: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6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                                                           1993 – 2010р.</a:t>
                      </a:r>
                      <a:endParaRPr lang="ru-RU" sz="16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uk-UA" sz="1600" b="1" i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1600" b="1" i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444394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Рішення ради</a:t>
                      </a:r>
                    </a:p>
                    <a:p>
                      <a:r>
                        <a:rPr lang="uk-UA" sz="14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(к-сть документів)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472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50229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Рішення ВК</a:t>
                      </a:r>
                      <a:r>
                        <a:rPr lang="uk-UA" sz="1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ради</a:t>
                      </a:r>
                      <a:endParaRPr lang="uk-UA" sz="1400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(к-сть документів</a:t>
                      </a:r>
                      <a:r>
                        <a:rPr lang="uk-UA" sz="20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2596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468762">
                <a:tc>
                  <a:txBody>
                    <a:bodyPr/>
                    <a:lstStyle/>
                    <a:p>
                      <a:r>
                        <a:rPr lang="uk-UA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Розпорядження </a:t>
                      </a:r>
                      <a:r>
                        <a:rPr lang="uk-UA" sz="14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uk-UA" sz="14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голови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4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(к-сть документів</a:t>
                      </a:r>
                      <a:r>
                        <a:rPr lang="uk-UA" sz="16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20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1228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</a:tr>
              <a:tr h="729772">
                <a:tc gridSpan="2">
                  <a:txBody>
                    <a:bodyPr/>
                    <a:lstStyle/>
                    <a:p>
                      <a:pPr algn="l"/>
                      <a:r>
                        <a:rPr lang="uk-UA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Всього сканованих документів </a:t>
                      </a:r>
                      <a:r>
                        <a:rPr lang="uk-UA" sz="2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4296, </a:t>
                      </a:r>
                      <a:r>
                        <a:rPr lang="uk-UA" sz="20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що містяться на</a:t>
                      </a:r>
                      <a:r>
                        <a:rPr lang="uk-UA" sz="2000" b="1" baseline="0" dirty="0" smtClean="0">
                          <a:solidFill>
                            <a:srgbClr val="C0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13016 аркушах ф А4.</a:t>
                      </a:r>
                      <a:endParaRPr lang="ru-RU" sz="2000" b="1" dirty="0">
                        <a:solidFill>
                          <a:srgbClr val="C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5" name="Рисунок 4" descr="D:\other\foto.pn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86776" y="0"/>
            <a:ext cx="857224" cy="928670"/>
          </a:xfrm>
          <a:prstGeom prst="rect">
            <a:avLst/>
          </a:prstGeom>
          <a:noFill/>
        </p:spPr>
      </p:pic>
      <p:sp>
        <p:nvSpPr>
          <p:cNvPr id="3" name="Округлений прямокутник 2"/>
          <p:cNvSpPr/>
          <p:nvPr/>
        </p:nvSpPr>
        <p:spPr>
          <a:xfrm>
            <a:off x="179512" y="4670698"/>
            <a:ext cx="8712968" cy="1854646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uk-UA" dirty="0" smtClean="0"/>
              <a:t>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внутрішньому порталі міської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ради розміщено 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скановані </a:t>
            </a:r>
            <a:r>
              <a:rPr lang="uk-UA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документи </a:t>
            </a:r>
            <a:r>
              <a:rPr lang="uk-UA" sz="1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285750" indent="-285750" algn="just">
              <a:buFontTx/>
              <a:buChar char="-"/>
            </a:pPr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Замостянської районної ради </a:t>
            </a: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та її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виконавчого комітету за 1993-2010р.;</a:t>
            </a:r>
          </a:p>
          <a:p>
            <a:pPr marL="285750" indent="-285750" algn="just">
              <a:buFontTx/>
              <a:buChar char="-"/>
            </a:pP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Староміської </a:t>
            </a: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районної ради та її виконавчого комітету за </a:t>
            </a:r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1995-2010р</a:t>
            </a: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.;</a:t>
            </a:r>
          </a:p>
          <a:p>
            <a:pPr marL="285750" indent="-285750" algn="just">
              <a:buFontTx/>
              <a:buChar char="-"/>
            </a:pPr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Ленінської районної </a:t>
            </a:r>
            <a:r>
              <a:rPr lang="uk-UA" sz="1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ради та її виконавчого комітету за </a:t>
            </a:r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1994-2010р.;</a:t>
            </a:r>
          </a:p>
          <a:p>
            <a:pPr marL="285750" indent="-285750" algn="just">
              <a:buFontTx/>
              <a:buChar char="-"/>
            </a:pPr>
            <a:r>
              <a:rPr lang="uk-UA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Вінницької міської ради та її виконавчого комітету за 1995-2006р.</a:t>
            </a:r>
            <a:endParaRPr lang="uk-UA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Електронний довідник </a:t>
            </a:r>
            <a:r>
              <a:rPr lang="uk-UA" sz="14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«Довідковий апарат фондів»,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який при надходженні нових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ондів невідкладно поповнюється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використовується працівники прозорих офісів при отриманні запитів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виготовлення довідок </a:t>
            </a:r>
            <a:r>
              <a:rPr lang="uk-UA" sz="1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соціально-правового </a:t>
            </a:r>
            <a:r>
              <a:rPr lang="uk-UA" sz="1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характеру та копій архівних документів.</a:t>
            </a:r>
            <a:endParaRPr lang="uk-UA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Таблиця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2299900"/>
              </p:ext>
            </p:extLst>
          </p:nvPr>
        </p:nvGraphicFramePr>
        <p:xfrm>
          <a:off x="611560" y="1052736"/>
          <a:ext cx="2448272" cy="432048"/>
        </p:xfrm>
        <a:graphic>
          <a:graphicData uri="http://schemas.openxmlformats.org/drawingml/2006/table">
            <a:tbl>
              <a:tblPr/>
              <a:tblGrid>
                <a:gridCol w="2448272"/>
              </a:tblGrid>
              <a:tr h="432048">
                <a:tc>
                  <a:txBody>
                    <a:bodyPr/>
                    <a:lstStyle/>
                    <a:p>
                      <a:r>
                        <a:rPr lang="uk-UA" dirty="0" smtClean="0"/>
                        <a:t>   </a:t>
                      </a:r>
                      <a:r>
                        <a:rPr lang="uk-UA" sz="1600" b="1" i="1" dirty="0" smtClean="0">
                          <a:solidFill>
                            <a:srgbClr val="C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Назва документу</a:t>
                      </a:r>
                      <a:endParaRPr lang="uk-UA" sz="1600" b="1" i="1" dirty="0">
                        <a:solidFill>
                          <a:srgbClr val="C0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7_Тема1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5BA08ED8B5B9A548B092F047E8621AC9" ma:contentTypeVersion="0" ma:contentTypeDescription="Створення нового документа." ma:contentTypeScope="" ma:versionID="d941d1bd86f8ff1260a31562a9178a5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ffdeeba82958b12d33e6bb391080f27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вмісту"/>
        <xsd:element ref="dc:title" minOccurs="0" maxOccurs="1" ma:index="4" ma:displayName="Заголовок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FDDC04BD-3BEB-42DA-AC2B-B1B805B5379E}"/>
</file>

<file path=customXml/itemProps2.xml><?xml version="1.0" encoding="utf-8"?>
<ds:datastoreItem xmlns:ds="http://schemas.openxmlformats.org/officeDocument/2006/customXml" ds:itemID="{EAD51C23-0C1B-4D71-9BF8-0A8C142AB10F}"/>
</file>

<file path=customXml/itemProps3.xml><?xml version="1.0" encoding="utf-8"?>
<ds:datastoreItem xmlns:ds="http://schemas.openxmlformats.org/officeDocument/2006/customXml" ds:itemID="{5E00A058-9C2C-43D0-86E1-1E33B79D225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3000</TotalTime>
  <Words>1652</Words>
  <Application>Microsoft Office PowerPoint</Application>
  <PresentationFormat>Екран (4:3)</PresentationFormat>
  <Paragraphs>448</Paragraphs>
  <Slides>12</Slides>
  <Notes>2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слайдів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Тема Office</vt:lpstr>
      <vt:lpstr>7_Тема1</vt:lpstr>
      <vt:lpstr>   Про роботу Архівного відділу          міської ради у 2018 році  загальна площа архіву                 - 514,3 м2  площа архівосховищ  відділу                  - 371,4 м2.  - протяжність стелажного покриття              - 2052,4пог. м.  </vt:lpstr>
      <vt:lpstr>        Основні напрямки діяльності відділу</vt:lpstr>
      <vt:lpstr>          Станом на 01.01.2019 року в архівному відділі               зареєстровано 1185 фондів, що налічують: </vt:lpstr>
      <vt:lpstr>Динаміка зростання кількості фондів і  одиниць зберігання  в Архівному відділі</vt:lpstr>
      <vt:lpstr>             Результати роботи експертної комісії                          Архівного відділу у  2018р. </vt:lpstr>
      <vt:lpstr>                 Юридичні особи за формою власності,                   що припинили діяльність  у 2018 році</vt:lpstr>
      <vt:lpstr>Звернення громадян у 2018році.</vt:lpstr>
      <vt:lpstr>Запити та звернення юридичних осіб    у 2018році</vt:lpstr>
      <vt:lpstr> Переведення в електронний вигляд документів фонду  №3 – «Замостянська районна рада та її виконавчий комітет»  за 1993 – 2010р. </vt:lpstr>
      <vt:lpstr>  Стан НТО документів   у виконавчих органах міської ради   (список №1 – джерел формування  НАФ).   2018р. </vt:lpstr>
      <vt:lpstr>                Стан науково-технічного опрацювання документів                      установ міста списку №1 – джерел формування НАФ</vt:lpstr>
      <vt:lpstr>Презентація PowerPoint</vt:lpstr>
    </vt:vector>
  </TitlesOfParts>
  <Company>Dom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 роботу архівного відділу міської ради в 2014році </dc:title>
  <dc:creator>aladina</dc:creator>
  <cp:lastModifiedBy>Аладіна Тетяна Михайлівна</cp:lastModifiedBy>
  <cp:revision>244</cp:revision>
  <cp:lastPrinted>2019-01-02T10:10:21Z</cp:lastPrinted>
  <dcterms:created xsi:type="dcterms:W3CDTF">2015-01-21T10:16:45Z</dcterms:created>
  <dcterms:modified xsi:type="dcterms:W3CDTF">2019-01-08T14:47:22Z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0x0101005BA08ED8B5B9A548B092F047E8621AC9</vt:lpwstr>
  </property>
</Properties>
</file>